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7" r:id="rId8"/>
    <p:sldId id="263" r:id="rId9"/>
    <p:sldId id="265" r:id="rId10"/>
    <p:sldId id="262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1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435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128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08822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592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08375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690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088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752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13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5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08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385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48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158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00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73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9BC3D-00B5-4A99-8B1F-BF457FCC5934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E221E8C-C8A5-4A9D-9E7E-76729708E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9338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trans="14000"/>
                    </a14:imgEffect>
                    <a14:imgEffect>
                      <a14:sharpenSoften amount="50000"/>
                    </a14:imgEffect>
                    <a14:imgEffect>
                      <a14:brightnessContrast bright="42000" contrast="37000"/>
                    </a14:imgEffect>
                  </a14:imgLayer>
                </a14:imgProps>
              </a:ext>
            </a:extLst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eparation 5">
            <a:extLst>
              <a:ext uri="{FF2B5EF4-FFF2-40B4-BE49-F238E27FC236}">
                <a16:creationId xmlns:a16="http://schemas.microsoft.com/office/drawing/2014/main" id="{12E6CF27-C4A4-4CF7-A2D4-E05CF91D8F9A}"/>
              </a:ext>
            </a:extLst>
          </p:cNvPr>
          <p:cNvSpPr/>
          <p:nvPr/>
        </p:nvSpPr>
        <p:spPr>
          <a:xfrm>
            <a:off x="1679642" y="1186774"/>
            <a:ext cx="8994984" cy="1634247"/>
          </a:xfrm>
          <a:prstGeom prst="flowChartPreparation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>
                <a:latin typeface="Agency FB" panose="020B0503020202020204" pitchFamily="34" charset="0"/>
              </a:rPr>
              <a:t>We are group 5 !</a:t>
            </a:r>
          </a:p>
        </p:txBody>
      </p:sp>
      <p:sp>
        <p:nvSpPr>
          <p:cNvPr id="7" name="Flowchart: Preparation 6">
            <a:extLst>
              <a:ext uri="{FF2B5EF4-FFF2-40B4-BE49-F238E27FC236}">
                <a16:creationId xmlns:a16="http://schemas.microsoft.com/office/drawing/2014/main" id="{4D7E2D3C-97CA-4471-A85C-307319CE7A91}"/>
              </a:ext>
            </a:extLst>
          </p:cNvPr>
          <p:cNvSpPr/>
          <p:nvPr/>
        </p:nvSpPr>
        <p:spPr>
          <a:xfrm>
            <a:off x="3138790" y="3214991"/>
            <a:ext cx="5914417" cy="428017"/>
          </a:xfrm>
          <a:prstGeom prst="flowChartPreparation">
            <a:avLst/>
          </a:prstGeom>
          <a:solidFill>
            <a:schemeClr val="accent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gency FB" panose="020B0503020202020204" pitchFamily="34" charset="0"/>
              </a:rPr>
              <a:t>Theme: genetics and genomics</a:t>
            </a:r>
          </a:p>
        </p:txBody>
      </p:sp>
      <p:sp>
        <p:nvSpPr>
          <p:cNvPr id="8" name="Flowchart: Preparation 7">
            <a:extLst>
              <a:ext uri="{FF2B5EF4-FFF2-40B4-BE49-F238E27FC236}">
                <a16:creationId xmlns:a16="http://schemas.microsoft.com/office/drawing/2014/main" id="{F748D0C6-57AA-4981-A9C5-7D4AD42FA046}"/>
              </a:ext>
            </a:extLst>
          </p:cNvPr>
          <p:cNvSpPr/>
          <p:nvPr/>
        </p:nvSpPr>
        <p:spPr>
          <a:xfrm>
            <a:off x="5726348" y="6031146"/>
            <a:ext cx="6044120" cy="651757"/>
          </a:xfrm>
          <a:prstGeom prst="flowChartPreparation">
            <a:avLst/>
          </a:prstGeom>
          <a:solidFill>
            <a:schemeClr val="accent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gency FB" panose="020B0503020202020204" pitchFamily="34" charset="0"/>
              </a:rPr>
              <a:t>Group Members: Arjun, Ricardo, Flynn and Brandon</a:t>
            </a:r>
          </a:p>
        </p:txBody>
      </p:sp>
    </p:spTree>
    <p:extLst>
      <p:ext uri="{BB962C8B-B14F-4D97-AF65-F5344CB8AC3E}">
        <p14:creationId xmlns:p14="http://schemas.microsoft.com/office/powerpoint/2010/main" val="608668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8360"/>
                    </a14:imgEffect>
                    <a14:imgEffect>
                      <a14:saturation sat="400000"/>
                    </a14:imgEffect>
                    <a14:imgEffect>
                      <a14:brightnessContrast bright="15000" contrast="-50000"/>
                    </a14:imgEffect>
                  </a14:imgLayer>
                </a14:imgProps>
              </a:ext>
            </a:extLst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eparation 2">
            <a:extLst>
              <a:ext uri="{FF2B5EF4-FFF2-40B4-BE49-F238E27FC236}">
                <a16:creationId xmlns:a16="http://schemas.microsoft.com/office/drawing/2014/main" id="{883382AC-A217-4DE5-A7CF-D651FA1A1815}"/>
              </a:ext>
            </a:extLst>
          </p:cNvPr>
          <p:cNvSpPr/>
          <p:nvPr/>
        </p:nvSpPr>
        <p:spPr>
          <a:xfrm>
            <a:off x="2429542" y="587230"/>
            <a:ext cx="7617204" cy="1713637"/>
          </a:xfrm>
          <a:prstGeom prst="flowChartPreparation">
            <a:avLst/>
          </a:prstGeom>
          <a:solidFill>
            <a:schemeClr val="accent1">
              <a:alpha val="7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gency FB" panose="020B0503020202020204" pitchFamily="34" charset="0"/>
              </a:rPr>
              <a:t>We wanted to find out which disorder is more likely to cause more symptoms. This average can determine which of the disorders is more harmful than others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3516BD-B32A-4868-819A-4348DFFA5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682" y="2892104"/>
            <a:ext cx="5334462" cy="3292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1A7D96-7C51-4D19-9960-835B9E6EE3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7253" y="2924748"/>
            <a:ext cx="5228669" cy="322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2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smoothness="2"/>
                    </a14:imgEffect>
                    <a14:imgEffect>
                      <a14:sharpenSoften amount="50000"/>
                    </a14:imgEffect>
                    <a14:imgEffect>
                      <a14:colorTemperature colorTemp="9069"/>
                    </a14:imgEffect>
                    <a14:imgEffect>
                      <a14:saturation sat="369000"/>
                    </a14:imgEffect>
                    <a14:imgEffect>
                      <a14:brightnessContrast bright="46000" contrast="3000"/>
                    </a14:imgEffect>
                  </a14:imgLayer>
                </a14:imgProps>
              </a:ext>
            </a:extLst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212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smoothness="2"/>
                    </a14:imgEffect>
                    <a14:imgEffect>
                      <a14:sharpenSoften amount="67000"/>
                    </a14:imgEffect>
                    <a14:imgEffect>
                      <a14:brightnessContrast bright="36000" contrast="18000"/>
                    </a14:imgEffect>
                  </a14:imgLayer>
                </a14:imgProps>
              </a:ext>
            </a:extLst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eparation 7">
            <a:extLst>
              <a:ext uri="{FF2B5EF4-FFF2-40B4-BE49-F238E27FC236}">
                <a16:creationId xmlns:a16="http://schemas.microsoft.com/office/drawing/2014/main" id="{228159E2-1F09-4070-AD22-787F73EC7C28}"/>
              </a:ext>
            </a:extLst>
          </p:cNvPr>
          <p:cNvSpPr/>
          <p:nvPr/>
        </p:nvSpPr>
        <p:spPr>
          <a:xfrm>
            <a:off x="580418" y="1489601"/>
            <a:ext cx="10241675" cy="1550504"/>
          </a:xfrm>
          <a:prstGeom prst="flowChartPreparation">
            <a:avLst/>
          </a:prstGeom>
          <a:solidFill>
            <a:schemeClr val="accent1"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gency FB" panose="020B0503020202020204" pitchFamily="34" charset="0"/>
              </a:rPr>
              <a:t>For this project we will be analyzing the data frame “train.csv” sourced from the website, “Kaggle, the data is about contains medical information about children who have genetic disorders. </a:t>
            </a:r>
          </a:p>
        </p:txBody>
      </p:sp>
      <p:sp>
        <p:nvSpPr>
          <p:cNvPr id="9" name="Flowchart: Preparation 8">
            <a:extLst>
              <a:ext uri="{FF2B5EF4-FFF2-40B4-BE49-F238E27FC236}">
                <a16:creationId xmlns:a16="http://schemas.microsoft.com/office/drawing/2014/main" id="{2430D1BE-FB65-48FD-B501-7EEC5914D5DD}"/>
              </a:ext>
            </a:extLst>
          </p:cNvPr>
          <p:cNvSpPr/>
          <p:nvPr/>
        </p:nvSpPr>
        <p:spPr>
          <a:xfrm>
            <a:off x="580418" y="3817895"/>
            <a:ext cx="10241675" cy="1550504"/>
          </a:xfrm>
          <a:prstGeom prst="flowChartPreparation">
            <a:avLst/>
          </a:prstGeom>
          <a:solidFill>
            <a:schemeClr val="accent1"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gency FB" panose="020B0503020202020204" pitchFamily="34" charset="0"/>
              </a:rPr>
              <a:t>The data frame has the dimensions </a:t>
            </a:r>
            <a:r>
              <a:rPr lang="fr-FR" sz="2400" dirty="0">
                <a:latin typeface="Agency FB" panose="020B0503020202020204" pitchFamily="34" charset="0"/>
              </a:rPr>
              <a:t>train.csv: 22083 x 45</a:t>
            </a:r>
            <a:r>
              <a:rPr lang="en-US" sz="2400" dirty="0">
                <a:latin typeface="Agency FB" panose="020B0503020202020204" pitchFamily="34" charset="0"/>
              </a:rPr>
              <a:t> includes information like the hospital the patient was admitted to, the genetic disorder, radiation exposure. Etc.</a:t>
            </a:r>
          </a:p>
        </p:txBody>
      </p:sp>
    </p:spTree>
    <p:extLst>
      <p:ext uri="{BB962C8B-B14F-4D97-AF65-F5344CB8AC3E}">
        <p14:creationId xmlns:p14="http://schemas.microsoft.com/office/powerpoint/2010/main" val="1335250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smoothness="2"/>
                    </a14:imgEffect>
                    <a14:imgEffect>
                      <a14:sharpenSoften amount="26000"/>
                    </a14:imgEffect>
                    <a14:imgEffect>
                      <a14:brightnessContrast bright="-20000" contrast="-16000"/>
                    </a14:imgEffect>
                  </a14:imgLayer>
                </a14:imgProps>
              </a:ext>
            </a:extLst>
          </a:blip>
          <a:srcRect/>
          <a:stretch>
            <a:fillRect t="-19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eparation 3">
            <a:extLst>
              <a:ext uri="{FF2B5EF4-FFF2-40B4-BE49-F238E27FC236}">
                <a16:creationId xmlns:a16="http://schemas.microsoft.com/office/drawing/2014/main" id="{1D6C7556-DD74-4075-8E3C-29A83E385CA7}"/>
              </a:ext>
            </a:extLst>
          </p:cNvPr>
          <p:cNvSpPr/>
          <p:nvPr/>
        </p:nvSpPr>
        <p:spPr>
          <a:xfrm>
            <a:off x="1881674" y="247397"/>
            <a:ext cx="6585626" cy="1021890"/>
          </a:xfrm>
          <a:prstGeom prst="flowChartPreparation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Agency FB" panose="020B0503020202020204" pitchFamily="34" charset="0"/>
              </a:rPr>
              <a:t>Gender of patients</a:t>
            </a:r>
          </a:p>
        </p:txBody>
      </p:sp>
      <p:pic>
        <p:nvPicPr>
          <p:cNvPr id="10" name="Content Placeholder 9" descr="Chart, bar chart&#10;&#10;Description automatically generated">
            <a:extLst>
              <a:ext uri="{FF2B5EF4-FFF2-40B4-BE49-F238E27FC236}">
                <a16:creationId xmlns:a16="http://schemas.microsoft.com/office/drawing/2014/main" id="{0F123A60-9A8E-4146-8C87-A9E9356B96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852" y="1368944"/>
            <a:ext cx="3997871" cy="2466174"/>
          </a:xfrm>
        </p:spPr>
      </p:pic>
      <p:sp>
        <p:nvSpPr>
          <p:cNvPr id="13" name="Flowchart: Preparation 12">
            <a:extLst>
              <a:ext uri="{FF2B5EF4-FFF2-40B4-BE49-F238E27FC236}">
                <a16:creationId xmlns:a16="http://schemas.microsoft.com/office/drawing/2014/main" id="{BB26CA7E-9674-4296-9559-0DCDE80235DF}"/>
              </a:ext>
            </a:extLst>
          </p:cNvPr>
          <p:cNvSpPr/>
          <p:nvPr/>
        </p:nvSpPr>
        <p:spPr>
          <a:xfrm>
            <a:off x="324191" y="1578233"/>
            <a:ext cx="4850296" cy="1928365"/>
          </a:xfrm>
          <a:prstGeom prst="flowChartPreparation">
            <a:avLst/>
          </a:prstGeom>
          <a:solidFill>
            <a:schemeClr val="accent1"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find that the data set contains a near equal number of each gender </a:t>
            </a:r>
          </a:p>
        </p:txBody>
      </p:sp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5EBB227F-A24E-42AC-B159-C82EEDF7C4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080" y="3963790"/>
            <a:ext cx="4417530" cy="2725050"/>
          </a:xfrm>
          <a:prstGeom prst="rect">
            <a:avLst/>
          </a:prstGeom>
        </p:spPr>
      </p:pic>
      <p:sp>
        <p:nvSpPr>
          <p:cNvPr id="15" name="Flowchart: Preparation 14">
            <a:extLst>
              <a:ext uri="{FF2B5EF4-FFF2-40B4-BE49-F238E27FC236}">
                <a16:creationId xmlns:a16="http://schemas.microsoft.com/office/drawing/2014/main" id="{B4CBB6B1-3C48-4469-A141-24AC36872CF2}"/>
              </a:ext>
            </a:extLst>
          </p:cNvPr>
          <p:cNvSpPr/>
          <p:nvPr/>
        </p:nvSpPr>
        <p:spPr>
          <a:xfrm>
            <a:off x="277589" y="4292176"/>
            <a:ext cx="4943500" cy="1777728"/>
          </a:xfrm>
          <a:prstGeom prst="flowChartPreparation">
            <a:avLst/>
          </a:prstGeom>
          <a:solidFill>
            <a:schemeClr val="accent1">
              <a:alpha val="7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Agency FB" panose="020B0503020202020204" pitchFamily="34" charset="0"/>
              </a:rPr>
              <a:t>These three kinds of disorders with its patient’s gender distribution can be seen on the left</a:t>
            </a:r>
          </a:p>
        </p:txBody>
      </p:sp>
    </p:spTree>
    <p:extLst>
      <p:ext uri="{BB962C8B-B14F-4D97-AF65-F5344CB8AC3E}">
        <p14:creationId xmlns:p14="http://schemas.microsoft.com/office/powerpoint/2010/main" val="3194668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trans="26000" smoothness="0"/>
                    </a14:imgEffect>
                    <a14:imgEffect>
                      <a14:sharpenSoften amount="15000"/>
                    </a14:imgEffect>
                    <a14:imgEffect>
                      <a14:colorTemperature colorTemp="9358"/>
                    </a14:imgEffect>
                    <a14:imgEffect>
                      <a14:saturation sat="132000"/>
                    </a14:imgEffect>
                    <a14:imgEffect>
                      <a14:brightnessContrast bright="38000" contrast="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, treemap chart&#10;&#10;Description automatically generated">
            <a:extLst>
              <a:ext uri="{FF2B5EF4-FFF2-40B4-BE49-F238E27FC236}">
                <a16:creationId xmlns:a16="http://schemas.microsoft.com/office/drawing/2014/main" id="{8F359DCF-5E2C-417F-8E27-84E9BD8037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74" y="2482047"/>
            <a:ext cx="4752159" cy="2931473"/>
          </a:xfrm>
          <a:prstGeom prst="rect">
            <a:avLst/>
          </a:prstGeom>
        </p:spPr>
      </p:pic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54DE0CBC-6F2E-468F-A7CB-4A5B92E2E9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179" y="2482047"/>
            <a:ext cx="4482957" cy="2870048"/>
          </a:xfrm>
          <a:prstGeom prst="rect">
            <a:avLst/>
          </a:prstGeom>
        </p:spPr>
      </p:pic>
      <p:sp>
        <p:nvSpPr>
          <p:cNvPr id="4" name="Flowchart: Preparation 3">
            <a:extLst>
              <a:ext uri="{FF2B5EF4-FFF2-40B4-BE49-F238E27FC236}">
                <a16:creationId xmlns:a16="http://schemas.microsoft.com/office/drawing/2014/main" id="{41C0FC12-79DF-41F4-A60E-982B06247F58}"/>
              </a:ext>
            </a:extLst>
          </p:cNvPr>
          <p:cNvSpPr/>
          <p:nvPr/>
        </p:nvSpPr>
        <p:spPr>
          <a:xfrm>
            <a:off x="2525839" y="949547"/>
            <a:ext cx="7389948" cy="845176"/>
          </a:xfrm>
          <a:prstGeom prst="flowChartPreparation">
            <a:avLst/>
          </a:prstGeom>
          <a:solidFill>
            <a:schemeClr val="accent1">
              <a:alpha val="7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Agency FB" panose="020B0503020202020204" pitchFamily="34" charset="0"/>
              </a:rPr>
              <a:t>Heatmap of genetic disorders by gender</a:t>
            </a:r>
          </a:p>
        </p:txBody>
      </p:sp>
    </p:spTree>
    <p:extLst>
      <p:ext uri="{BB962C8B-B14F-4D97-AF65-F5344CB8AC3E}">
        <p14:creationId xmlns:p14="http://schemas.microsoft.com/office/powerpoint/2010/main" val="2315813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smoothness="2"/>
                    </a14:imgEffect>
                    <a14:imgEffect>
                      <a14:sharpenSoften amount="23000"/>
                    </a14:imgEffect>
                    <a14:imgEffect>
                      <a14:brightnessContrast bright="2000"/>
                    </a14:imgEffect>
                  </a14:imgLayer>
                </a14:imgProps>
              </a:ext>
            </a:extLst>
          </a:blip>
          <a:srcRect/>
          <a:stretch>
            <a:fillRect t="-19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1365D32-719E-4A4E-9D29-32AD587F9F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861" y="1848692"/>
            <a:ext cx="8512278" cy="548688"/>
          </a:xfrm>
          <a:prstGeom prst="rect">
            <a:avLst/>
          </a:prstGeom>
        </p:spPr>
      </p:pic>
      <p:sp>
        <p:nvSpPr>
          <p:cNvPr id="10" name="Flowchart: Preparation 9">
            <a:extLst>
              <a:ext uri="{FF2B5EF4-FFF2-40B4-BE49-F238E27FC236}">
                <a16:creationId xmlns:a16="http://schemas.microsoft.com/office/drawing/2014/main" id="{E799D1C9-FE35-403A-8F54-9C5E028F9B33}"/>
              </a:ext>
            </a:extLst>
          </p:cNvPr>
          <p:cNvSpPr/>
          <p:nvPr/>
        </p:nvSpPr>
        <p:spPr>
          <a:xfrm>
            <a:off x="2287398" y="673402"/>
            <a:ext cx="7617204" cy="796954"/>
          </a:xfrm>
          <a:prstGeom prst="flowChartPreparation">
            <a:avLst/>
          </a:prstGeom>
          <a:solidFill>
            <a:schemeClr val="accent1">
              <a:alpha val="7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Agency FB" panose="020B0503020202020204" pitchFamily="34" charset="0"/>
              </a:rPr>
              <a:t>We find three kinds of disorders in the data set, with the following number of patients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E559D3E-973A-4C60-BC65-56429E02C2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8769" y="2957395"/>
            <a:ext cx="5334462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52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smoothness="1"/>
                    </a14:imgEffect>
                    <a14:imgEffect>
                      <a14:colorTemperature colorTemp="8788"/>
                    </a14:imgEffect>
                    <a14:imgEffect>
                      <a14:saturation sat="308000"/>
                    </a14:imgEffect>
                    <a14:imgEffect>
                      <a14:brightnessContrast bright="-16000" contrast="1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E1C8FF-3103-4F66-B289-ED0BCFA8DA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389" y="349282"/>
            <a:ext cx="8008378" cy="1185903"/>
          </a:xfrm>
          <a:prstGeom prst="rect">
            <a:avLst/>
          </a:prstGeom>
        </p:spPr>
      </p:pic>
      <p:pic>
        <p:nvPicPr>
          <p:cNvPr id="3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D344F957-104A-4EF7-B444-4AA5864AC0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958" y="1781689"/>
            <a:ext cx="4544187" cy="2316645"/>
          </a:xfrm>
          <a:prstGeom prst="rect">
            <a:avLst/>
          </a:prstGeom>
        </p:spPr>
      </p:pic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0AB1393-706B-48A5-8557-A191851580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526" y="4344838"/>
            <a:ext cx="3921052" cy="24187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639A03-FB7E-48EB-A0C2-8660EE3E1C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2698775"/>
            <a:ext cx="5334462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35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BE86EA4-C4F1-4465-B306-7A2BC2285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8279268-DB29-43BE-B57C-14977EACF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8FA53C0-C1EF-4611-BAB3-65EEB16AA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1CDACFC-DD8A-4CC0-B7FC-6030FC353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0269F267-73D4-4CC3-BEC7-73335654D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DC48F13D-B2D7-4EB8-9CA7-59243637C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A82405B3-5A67-4DA2-8EDA-7AB65A8B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7508BC7B-3BD2-4D96-A46E-82988222A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4298D07C-2287-4B93-9041-935144DE1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F6BC886-C125-4903-8C2A-6FB68740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C9D0B38F-2E02-4E85-99EE-73595E7C89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Flowchart: Preparation 1">
            <a:extLst>
              <a:ext uri="{FF2B5EF4-FFF2-40B4-BE49-F238E27FC236}">
                <a16:creationId xmlns:a16="http://schemas.microsoft.com/office/drawing/2014/main" id="{07DC6AD1-12F3-4B38-BD74-8C0E3084D859}"/>
              </a:ext>
            </a:extLst>
          </p:cNvPr>
          <p:cNvSpPr/>
          <p:nvPr/>
        </p:nvSpPr>
        <p:spPr>
          <a:xfrm>
            <a:off x="1692577" y="224231"/>
            <a:ext cx="8288035" cy="1095059"/>
          </a:xfrm>
          <a:prstGeom prst="flowChartPreparation">
            <a:avLst/>
          </a:prstGeom>
          <a:solidFill>
            <a:schemeClr val="accent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 fontScale="85000" lnSpcReduction="20000"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tx1"/>
                </a:solidFill>
                <a:latin typeface="Agency FB" panose="020B0503020202020204" pitchFamily="34" charset="0"/>
                <a:ea typeface="+mj-ea"/>
                <a:cs typeface="+mj-cs"/>
              </a:rPr>
              <a:t>Age of patients, and their parents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EBA215-884E-41AA-9420-0A790F93E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04" y="1469825"/>
            <a:ext cx="4360600" cy="26911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329F6C-3212-4E91-B221-23DBA1A33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1128" y="3681413"/>
            <a:ext cx="4647163" cy="28679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0B4B1D-06EE-48C8-9E7A-CF21DB815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482" y="1469825"/>
            <a:ext cx="4426667" cy="273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78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trans="8000" smoothness="4"/>
                    </a14:imgEffect>
                    <a14:imgEffect>
                      <a14:sharpenSoften amount="58000"/>
                    </a14:imgEffect>
                    <a14:imgEffect>
                      <a14:colorTemperature colorTemp="5500"/>
                    </a14:imgEffect>
                    <a14:imgEffect>
                      <a14:saturation sat="265000"/>
                    </a14:imgEffect>
                    <a14:imgEffect>
                      <a14:brightnessContrast bright="47000" contrast="33000"/>
                    </a14:imgEffect>
                  </a14:imgLayer>
                </a14:imgProps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lowchart: Preparation 40">
            <a:extLst>
              <a:ext uri="{FF2B5EF4-FFF2-40B4-BE49-F238E27FC236}">
                <a16:creationId xmlns:a16="http://schemas.microsoft.com/office/drawing/2014/main" id="{62437F53-4A0A-4DD9-87D4-8590D57BB13C}"/>
              </a:ext>
            </a:extLst>
          </p:cNvPr>
          <p:cNvSpPr/>
          <p:nvPr/>
        </p:nvSpPr>
        <p:spPr>
          <a:xfrm>
            <a:off x="1381387" y="612396"/>
            <a:ext cx="7617204" cy="1713637"/>
          </a:xfrm>
          <a:prstGeom prst="flowChartPreparation">
            <a:avLst/>
          </a:prstGeom>
          <a:solidFill>
            <a:schemeClr val="accent1">
              <a:alpha val="7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gency FB" panose="020B0503020202020204" pitchFamily="34" charset="0"/>
              </a:rPr>
              <a:t>We wanted to find out the correlation between various factors and the disorders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F4BE1E-1291-4CC5-B12A-1B746BDD4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2758" y="2953479"/>
            <a:ext cx="5334462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52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smoothness="2"/>
                    </a14:imgEffect>
                    <a14:imgEffect>
                      <a14:sharpenSoften amount="100000"/>
                    </a14:imgEffect>
                    <a14:imgEffect>
                      <a14:colorTemperature colorTemp="5587"/>
                    </a14:imgEffect>
                    <a14:imgEffect>
                      <a14:saturation sat="181000"/>
                    </a14:imgEffect>
                    <a14:imgEffect>
                      <a14:brightnessContrast bright="-2000" contrast="3000"/>
                    </a14:imgEffect>
                  </a14:imgLayer>
                </a14:imgProps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eparation 1">
            <a:extLst>
              <a:ext uri="{FF2B5EF4-FFF2-40B4-BE49-F238E27FC236}">
                <a16:creationId xmlns:a16="http://schemas.microsoft.com/office/drawing/2014/main" id="{1582EE0A-346F-44A0-8BB3-E6C41ABD5BB6}"/>
              </a:ext>
            </a:extLst>
          </p:cNvPr>
          <p:cNvSpPr/>
          <p:nvPr/>
        </p:nvSpPr>
        <p:spPr>
          <a:xfrm>
            <a:off x="1297496" y="570452"/>
            <a:ext cx="8081395" cy="1948530"/>
          </a:xfrm>
          <a:prstGeom prst="flowChartPreparation">
            <a:avLst/>
          </a:prstGeom>
          <a:solidFill>
            <a:schemeClr val="accent2">
              <a:alpha val="9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gency FB" panose="020B0503020202020204" pitchFamily="34" charset="0"/>
              </a:rPr>
              <a:t>We wanted to find out the whether or not RBC and WBC count in various disorders varied or not. And surprisingly it doesn’t even in the disorder </a:t>
            </a:r>
            <a:r>
              <a:rPr lang="en-US" sz="2400" dirty="0" err="1">
                <a:latin typeface="Agency FB" panose="020B0503020202020204" pitchFamily="34" charset="0"/>
              </a:rPr>
              <a:t>heamochromatosis</a:t>
            </a:r>
            <a:r>
              <a:rPr lang="en-US" sz="2400" dirty="0">
                <a:latin typeface="Agency FB" panose="020B0503020202020204" pitchFamily="34" charset="0"/>
              </a:rPr>
              <a:t> which does have low RBC count as one of the symptoms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D8179-45D3-4F60-9E85-77B16916E1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76" y="2715796"/>
            <a:ext cx="5097028" cy="31455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D5646D-C4E0-416A-979C-F547DF21A8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9573" y="2715796"/>
            <a:ext cx="4957471" cy="305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5233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563C1"/>
      </a:accent1>
      <a:accent2>
        <a:srgbClr val="ED7D31"/>
      </a:accent2>
      <a:accent3>
        <a:srgbClr val="D311B7"/>
      </a:accent3>
      <a:accent4>
        <a:srgbClr val="FFC000"/>
      </a:accent4>
      <a:accent5>
        <a:srgbClr val="48A1FA"/>
      </a:accent5>
      <a:accent6>
        <a:srgbClr val="70AD47"/>
      </a:accent6>
      <a:hlink>
        <a:srgbClr val="0563C1"/>
      </a:hlink>
      <a:folHlink>
        <a:srgbClr val="D311B7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117</TotalTime>
  <Words>234</Words>
  <Application>Microsoft Office PowerPoint</Application>
  <PresentationFormat>Widescreen</PresentationFormat>
  <Paragraphs>14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Agency FB</vt:lpstr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arjun basraon</dc:creator>
  <cp:lastModifiedBy>arjun basraon</cp:lastModifiedBy>
  <cp:revision>2</cp:revision>
  <dcterms:created xsi:type="dcterms:W3CDTF">2022-03-08T14:12:42Z</dcterms:created>
  <dcterms:modified xsi:type="dcterms:W3CDTF">2022-03-08T16:13:21Z</dcterms:modified>
</cp:coreProperties>
</file>

<file path=docProps/thumbnail.jpeg>
</file>